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20" r:id="rId1"/>
  </p:sldMasterIdLst>
  <p:notesMasterIdLst>
    <p:notesMasterId r:id="rId14"/>
  </p:notesMasterIdLst>
  <p:sldIdLst>
    <p:sldId id="256" r:id="rId2"/>
    <p:sldId id="516" r:id="rId3"/>
    <p:sldId id="517" r:id="rId4"/>
    <p:sldId id="518" r:id="rId5"/>
    <p:sldId id="519" r:id="rId6"/>
    <p:sldId id="520" r:id="rId7"/>
    <p:sldId id="521" r:id="rId8"/>
    <p:sldId id="522" r:id="rId9"/>
    <p:sldId id="523" r:id="rId10"/>
    <p:sldId id="524" r:id="rId11"/>
    <p:sldId id="525" r:id="rId12"/>
    <p:sldId id="292" r:id="rId13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E815B"/>
    <a:srgbClr val="000000"/>
    <a:srgbClr val="DDDDDD"/>
    <a:srgbClr val="C0C0C0"/>
    <a:srgbClr val="EAEAEA"/>
    <a:srgbClr val="CC0000"/>
    <a:srgbClr val="46ACAE"/>
    <a:srgbClr val="7EA5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193" autoAdjust="0"/>
    <p:restoredTop sz="92101" autoAdjust="0"/>
  </p:normalViewPr>
  <p:slideViewPr>
    <p:cSldViewPr>
      <p:cViewPr>
        <p:scale>
          <a:sx n="70" d="100"/>
          <a:sy n="70" d="100"/>
        </p:scale>
        <p:origin x="-1062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FF5F83D1-3B36-4E46-8E5C-DE7EF7005029}" type="datetimeFigureOut">
              <a:rPr lang="en-US"/>
              <a:pPr>
                <a:defRPr/>
              </a:pPr>
              <a:t>3/7/2017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806951F-F022-4067-A987-07348BF8B5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903121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4FD50C2-0005-4BCF-9F15-36003EE34D4C}" type="slidenum">
              <a:rPr lang="en-US"/>
              <a:pPr eaLnBrk="1" hangingPunct="1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8158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041400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DEC9E4-1328-4888-A855-FF074753CE4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979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48DAF-B0FE-4876-9BFD-92D317FD71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91168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0A8E1D8-B7D1-46E9-9E27-F6AE705F2A7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2215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009647"/>
          </a:xfrm>
        </p:spPr>
        <p:txBody>
          <a:bodyPr>
            <a:normAutofit/>
          </a:bodyPr>
          <a:lstStyle>
            <a:lvl1pPr>
              <a:defRPr sz="360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628650" y="1607185"/>
            <a:ext cx="7886700" cy="4569777"/>
          </a:xfrm>
        </p:spPr>
        <p:txBody>
          <a:bodyPr/>
          <a:lstStyle>
            <a:lvl1pPr marL="344488" indent="-344488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8975" indent="-346075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 marL="1033463" indent="-347663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2001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 marL="1543050" indent="-171450">
              <a:buFont typeface="Wingdings" panose="05000000000000000000" pitchFamily="2" charset="2"/>
              <a:buChar char="§"/>
              <a:defRPr sz="32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45745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486150" y="6356351"/>
            <a:ext cx="21717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0" y="1189036"/>
            <a:ext cx="8763000" cy="14566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361950" y="1285492"/>
            <a:ext cx="8782050" cy="132145"/>
          </a:xfrm>
          <a:prstGeom prst="rect">
            <a:avLst/>
          </a:prstGeom>
          <a:ln>
            <a:noFill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6553200" y="1191230"/>
            <a:ext cx="2590800" cy="14347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291241" y="1153162"/>
            <a:ext cx="666750" cy="274636"/>
          </a:xfrm>
          <a:prstGeom prst="rect">
            <a:avLst/>
          </a:prstGeom>
          <a:ln>
            <a:noFill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5" name="Rectangle 14"/>
          <p:cNvSpPr/>
          <p:nvPr userDrawn="1"/>
        </p:nvSpPr>
        <p:spPr>
          <a:xfrm>
            <a:off x="345366" y="1109832"/>
            <a:ext cx="666750" cy="274636"/>
          </a:xfrm>
          <a:prstGeom prst="rect">
            <a:avLst/>
          </a:prstGeom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#</a:t>
            </a:r>
            <a:fld id="{49F294B5-0961-49ED-80CF-88E3D38677C0}" type="slidenum">
              <a:rPr lang="en-US" smtClean="0"/>
              <a:pPr algn="ctr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532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62262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/>
            </a:lvl1pPr>
            <a:lvl2pPr marL="342900" indent="0">
              <a:buNone/>
              <a:defRPr sz="1500"/>
            </a:lvl2pPr>
            <a:lvl3pPr marL="685800" indent="0">
              <a:buNone/>
              <a:defRPr sz="135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3A863D-36C2-4936-94BE-143BD2D5C6F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221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350"/>
            </a:lvl4pPr>
            <a:lvl5pPr>
              <a:defRPr sz="1350"/>
            </a:lvl5pPr>
            <a:lvl6pPr>
              <a:defRPr sz="1350"/>
            </a:lvl6pPr>
            <a:lvl7pPr>
              <a:defRPr sz="1350"/>
            </a:lvl7pPr>
            <a:lvl8pPr>
              <a:defRPr sz="1350"/>
            </a:lvl8pPr>
            <a:lvl9pPr>
              <a:defRPr sz="13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313027-3747-48EC-B09E-EBDE228411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984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74638"/>
            <a:ext cx="78867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1489075"/>
            <a:ext cx="386715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3888" y="2193926"/>
            <a:ext cx="386715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2248" y="1489075"/>
            <a:ext cx="3868340" cy="641350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2248" y="2193926"/>
            <a:ext cx="3868340" cy="3978275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C76A30-B19E-40DA-B74F-21B8C366767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80631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CA5A72-2274-4939-A97F-D61900099DF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7121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DFE7DD-2B3E-4702-A27B-90E8B7CA921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0532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1D4ADD-C62F-464C-8AD4-74FA158EDED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55176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101850"/>
            <a:ext cx="2949178" cy="3759200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398D32-88F1-4B0B-B7D0-B2A03421436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8517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86150" y="6356351"/>
            <a:ext cx="21717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057900" y="6356351"/>
            <a:ext cx="24574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74E4AF-6632-477B-8EE3-E4F41EDA501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4970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21" r:id="rId1"/>
    <p:sldLayoutId id="2147484022" r:id="rId2"/>
    <p:sldLayoutId id="2147484023" r:id="rId3"/>
    <p:sldLayoutId id="2147484024" r:id="rId4"/>
    <p:sldLayoutId id="2147484025" r:id="rId5"/>
    <p:sldLayoutId id="2147484026" r:id="rId6"/>
    <p:sldLayoutId id="2147484027" r:id="rId7"/>
    <p:sldLayoutId id="2147484028" r:id="rId8"/>
    <p:sldLayoutId id="2147484029" r:id="rId9"/>
    <p:sldLayoutId id="2147484030" r:id="rId10"/>
    <p:sldLayoutId id="2147484031" r:id="rId11"/>
  </p:sldLayoutIdLst>
  <p:hf hdr="0" ftr="0" dt="0"/>
  <p:txStyles>
    <p:titleStyle>
      <a:lvl1pPr algn="l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ct val="30000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219200" y="1295400"/>
            <a:ext cx="7239000" cy="1816424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800" b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Bài 5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Tính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đa</a:t>
            </a:r>
            <a:r>
              <a:rPr lang="en-US" sz="48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endParaRPr lang="en-US" sz="4800" b="1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Subtitle 1"/>
          <p:cNvSpPr>
            <a:spLocks noGrp="1"/>
          </p:cNvSpPr>
          <p:nvPr>
            <p:ph type="subTitle" idx="1"/>
          </p:nvPr>
        </p:nvSpPr>
        <p:spPr>
          <a:xfrm>
            <a:off x="1372186" y="3962400"/>
            <a:ext cx="6858000" cy="1655763"/>
          </a:xfrm>
        </p:spPr>
        <p:txBody>
          <a:bodyPr/>
          <a:lstStyle/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TRẦN VIỆT KHÁNH</a:t>
            </a:r>
          </a:p>
          <a:p>
            <a:pPr algn="l"/>
            <a:r>
              <a:rPr lang="en-US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Email: tranvietkhanh79@gmail.com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943600" y="6468739"/>
            <a:ext cx="318548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Cập</a:t>
            </a:r>
            <a:r>
              <a:rPr lang="en-US" sz="1600" i="1" dirty="0" smtClean="0">
                <a:solidFill>
                  <a:schemeClr val="bg1">
                    <a:lumMod val="75000"/>
                  </a:schemeClr>
                </a:solidFill>
              </a:rPr>
              <a:t> </a:t>
            </a:r>
            <a:r>
              <a:rPr lang="en-US" sz="1600" i="1" dirty="0" err="1" smtClean="0">
                <a:solidFill>
                  <a:schemeClr val="bg1">
                    <a:lumMod val="75000"/>
                  </a:schemeClr>
                </a:solidFill>
              </a:rPr>
              <a:t>nhật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: 04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tháng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09 </a:t>
            </a:r>
            <a:r>
              <a:rPr lang="en-US" sz="1600" i="1" err="1" smtClean="0">
                <a:solidFill>
                  <a:schemeClr val="bg1">
                    <a:lumMod val="75000"/>
                  </a:schemeClr>
                </a:solidFill>
              </a:rPr>
              <a:t>năm</a:t>
            </a:r>
            <a:r>
              <a:rPr lang="en-US" sz="1600" i="1" smtClean="0">
                <a:solidFill>
                  <a:schemeClr val="bg1">
                    <a:lumMod val="75000"/>
                  </a:schemeClr>
                </a:solidFill>
              </a:rPr>
              <a:t> 2016</a:t>
            </a:r>
            <a:endParaRPr lang="en-US" sz="1600" i="1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</p:txBody>
      </p:sp>
      <p:sp>
        <p:nvSpPr>
          <p:cNvPr id="13315" name="Content Placeholder 3"/>
          <p:cNvSpPr>
            <a:spLocks noGrp="1"/>
          </p:cNvSpPr>
          <p:nvPr>
            <p:ph idx="1"/>
          </p:nvPr>
        </p:nvSpPr>
        <p:spPr>
          <a:xfrm>
            <a:off x="304800" y="1524000"/>
            <a:ext cx="8610600" cy="5334000"/>
          </a:xfrm>
        </p:spPr>
        <p:txBody>
          <a:bodyPr>
            <a:normAutofit lnSpcReduction="10000"/>
          </a:bodyPr>
          <a:lstStyle/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public class Button : Window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public Button( </a:t>
            </a:r>
            <a:r>
              <a:rPr lang="en-US" sz="1600" b="0" dirty="0" err="1" smtClean="0"/>
              <a:t>int</a:t>
            </a:r>
            <a:r>
              <a:rPr lang="en-US" sz="1600" b="0" dirty="0" smtClean="0"/>
              <a:t> top, </a:t>
            </a:r>
            <a:r>
              <a:rPr lang="en-US" sz="1600" b="0" dirty="0" err="1" smtClean="0"/>
              <a:t>int</a:t>
            </a:r>
            <a:r>
              <a:rPr lang="en-US" sz="1600" b="0" dirty="0" smtClean="0"/>
              <a:t> left): base(top, left)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public override void </a:t>
            </a:r>
            <a:r>
              <a:rPr lang="en-US" sz="1600" b="0" dirty="0" err="1" smtClean="0"/>
              <a:t>DrawWindow</a:t>
            </a:r>
            <a:r>
              <a:rPr lang="en-US" sz="1600" b="0" dirty="0" smtClean="0"/>
              <a:t>( 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	</a:t>
            </a:r>
            <a:r>
              <a:rPr lang="en-US" sz="1600" b="0" dirty="0" err="1" smtClean="0"/>
              <a:t>Console.WriteLine</a:t>
            </a:r>
            <a:r>
              <a:rPr lang="en-US" sz="1600" b="0" dirty="0" smtClean="0"/>
              <a:t>("Drawing a button at {0}, {1}\n", top, left); 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public class Tester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static void Main( 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{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Window[] 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 = new Window[3];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[0] = new </a:t>
            </a:r>
            <a:r>
              <a:rPr lang="en-US" sz="1600" b="0" dirty="0" err="1" smtClean="0"/>
              <a:t>ListBox</a:t>
            </a:r>
            <a:r>
              <a:rPr lang="en-US" sz="1600" b="0" dirty="0" smtClean="0"/>
              <a:t>(1,2,"First List Box");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[1] = new </a:t>
            </a:r>
            <a:r>
              <a:rPr lang="en-US" sz="1600" b="0" dirty="0" err="1" smtClean="0"/>
              <a:t>ListBox</a:t>
            </a:r>
            <a:r>
              <a:rPr lang="en-US" sz="1600" b="0" dirty="0" smtClean="0"/>
              <a:t>(3,4,"Second List Box");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[2] = new Button(5,6);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nn-NO" sz="1600" b="0" dirty="0" smtClean="0"/>
              <a:t>		for (int i = 0;i &lt; 3; i++)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	{	</a:t>
            </a:r>
            <a:r>
              <a:rPr lang="en-US" sz="1600" b="0" dirty="0" err="1" smtClean="0"/>
              <a:t>winArray</a:t>
            </a:r>
            <a:r>
              <a:rPr lang="en-US" sz="1600" b="0" dirty="0" smtClean="0"/>
              <a:t>[</a:t>
            </a:r>
            <a:r>
              <a:rPr lang="en-US" sz="1600" b="0" dirty="0" err="1" smtClean="0"/>
              <a:t>i</a:t>
            </a:r>
            <a:r>
              <a:rPr lang="en-US" sz="1600" b="0" dirty="0" smtClean="0"/>
              <a:t>].</a:t>
            </a:r>
            <a:r>
              <a:rPr lang="en-US" sz="1600" b="0" dirty="0" err="1" smtClean="0"/>
              <a:t>DrawWindow</a:t>
            </a:r>
            <a:r>
              <a:rPr lang="en-US" sz="1600" b="0" dirty="0" smtClean="0"/>
              <a:t>( ); 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	}</a:t>
            </a:r>
          </a:p>
          <a:p>
            <a:pPr marL="273050" indent="-273050" eaLnBrk="1" hangingPunct="1">
              <a:buFont typeface="Wingdings" panose="05000000000000000000" pitchFamily="2" charset="2"/>
              <a:buNone/>
            </a:pPr>
            <a:r>
              <a:rPr lang="en-US" sz="1600" b="0" dirty="0" smtClean="0"/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AFDAF25-DDC5-450F-A0A0-5075A2BF2B44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10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369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endParaRPr lang="en-US" dirty="0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F6074CD-EC38-47D3-8A54-87C755F206A9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11</a:t>
            </a:fld>
            <a:r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t>/&lt;#s&gt;</a:t>
            </a:r>
          </a:p>
        </p:txBody>
      </p:sp>
      <p:pic>
        <p:nvPicPr>
          <p:cNvPr id="14341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2057400"/>
            <a:ext cx="9070975" cy="372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86376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628650" y="1"/>
            <a:ext cx="7886700" cy="990600"/>
          </a:xfrm>
        </p:spPr>
        <p:txBody>
          <a:bodyPr/>
          <a:lstStyle/>
          <a:p>
            <a:pPr eaLnBrk="1" hangingPunct="1"/>
            <a:r>
              <a:rPr lang="en-US" dirty="0" smtClean="0"/>
              <a:t>FAQs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6057900" y="6356351"/>
            <a:ext cx="2457450" cy="365125"/>
          </a:xfr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5F5705E-6B02-4655-89B4-444D56CDD2E3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12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pic>
        <p:nvPicPr>
          <p:cNvPr id="15365" name="Picture 15" descr="C:\Users\Minh Thanh\Desktop\faq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1676400"/>
            <a:ext cx="4749800" cy="407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Nội</a:t>
            </a:r>
            <a:r>
              <a:rPr lang="en-US" dirty="0" smtClean="0"/>
              <a:t> dung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676400"/>
            <a:ext cx="7886700" cy="450056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về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endParaRPr lang="en-US" dirty="0" smtClean="0"/>
          </a:p>
          <a:p>
            <a:pPr>
              <a:lnSpc>
                <a:spcPct val="150000"/>
              </a:lnSpc>
            </a:pPr>
            <a:r>
              <a:rPr lang="en-US" dirty="0" err="1" smtClean="0"/>
              <a:t>Các</a:t>
            </a:r>
            <a:r>
              <a:rPr lang="en-US" dirty="0" smtClean="0"/>
              <a:t> </a:t>
            </a:r>
            <a:r>
              <a:rPr lang="en-US" dirty="0" err="1" smtClean="0"/>
              <a:t>ví</a:t>
            </a:r>
            <a:r>
              <a:rPr lang="en-US" dirty="0" smtClean="0"/>
              <a:t> </a:t>
            </a:r>
            <a:r>
              <a:rPr lang="en-US" dirty="0" err="1" smtClean="0"/>
              <a:t>dụ</a:t>
            </a:r>
            <a:r>
              <a:rPr lang="en-US" dirty="0" smtClean="0"/>
              <a:t> minh </a:t>
            </a:r>
            <a:r>
              <a:rPr lang="en-US" dirty="0" err="1" smtClean="0"/>
              <a:t>họa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387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Đặt vấn đề</a:t>
            </a:r>
            <a:endParaRPr lang="en-US" smtClean="0">
              <a:solidFill>
                <a:schemeClr val="accent1"/>
              </a:solidFill>
            </a:endParaRPr>
          </a:p>
        </p:txBody>
      </p:sp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1775" y="2026966"/>
            <a:ext cx="5026025" cy="4373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4038600" cy="5105400"/>
          </a:xfrm>
        </p:spPr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en-US" dirty="0" err="1" smtClean="0"/>
              <a:t>Làm</a:t>
            </a:r>
            <a:r>
              <a:rPr lang="en-US" dirty="0" smtClean="0"/>
              <a:t> </a:t>
            </a:r>
            <a:r>
              <a:rPr lang="en-US" dirty="0" err="1" smtClean="0"/>
              <a:t>thế</a:t>
            </a:r>
            <a:r>
              <a:rPr lang="en-US" dirty="0" smtClean="0"/>
              <a:t> </a:t>
            </a:r>
            <a:r>
              <a:rPr lang="en-US" dirty="0" err="1" smtClean="0"/>
              <a:t>nào</a:t>
            </a:r>
            <a:r>
              <a:rPr lang="en-US" dirty="0" smtClean="0"/>
              <a:t> </a:t>
            </a:r>
            <a:r>
              <a:rPr lang="en-US" dirty="0" err="1" smtClean="0"/>
              <a:t>lưu</a:t>
            </a:r>
            <a:r>
              <a:rPr lang="en-US" dirty="0" smtClean="0"/>
              <a:t> </a:t>
            </a:r>
            <a:r>
              <a:rPr lang="en-US" dirty="0" err="1" smtClean="0"/>
              <a:t>danh</a:t>
            </a:r>
            <a:r>
              <a:rPr lang="en-US" dirty="0" smtClean="0"/>
              <a:t> </a:t>
            </a:r>
            <a:r>
              <a:rPr lang="en-US" dirty="0" err="1" smtClean="0"/>
              <a:t>sách</a:t>
            </a:r>
            <a:r>
              <a:rPr lang="en-US" dirty="0" smtClean="0"/>
              <a:t> (</a:t>
            </a:r>
            <a:r>
              <a:rPr lang="en-US" dirty="0" err="1" smtClean="0"/>
              <a:t>mảng</a:t>
            </a:r>
            <a:r>
              <a:rPr lang="en-US" dirty="0" smtClean="0"/>
              <a:t>) 2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ấn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cùng</a:t>
            </a:r>
            <a:r>
              <a:rPr lang="en-US" dirty="0" smtClean="0"/>
              <a:t> </a:t>
            </a:r>
            <a:r>
              <a:rPr lang="en-US" dirty="0" err="1" smtClean="0"/>
              <a:t>lúc</a:t>
            </a:r>
            <a:r>
              <a:rPr lang="en-US" dirty="0" smtClean="0"/>
              <a:t> &amp; </a:t>
            </a:r>
            <a:r>
              <a:rPr lang="en-US" dirty="0" err="1" smtClean="0"/>
              <a:t>thực</a:t>
            </a:r>
            <a:r>
              <a:rPr lang="en-US" dirty="0" smtClean="0"/>
              <a:t> </a:t>
            </a:r>
            <a:r>
              <a:rPr lang="en-US" dirty="0" err="1" smtClean="0"/>
              <a:t>thi</a:t>
            </a:r>
            <a:r>
              <a:rPr lang="en-US" dirty="0" smtClean="0"/>
              <a:t> </a:t>
            </a:r>
            <a:r>
              <a:rPr lang="en-US" dirty="0" err="1" smtClean="0"/>
              <a:t>đúng</a:t>
            </a:r>
            <a:r>
              <a:rPr lang="en-US" dirty="0" smtClean="0"/>
              <a:t> </a:t>
            </a:r>
            <a:r>
              <a:rPr lang="en-US" dirty="0" err="1" smtClean="0"/>
              <a:t>hành</a:t>
            </a:r>
            <a:r>
              <a:rPr lang="en-US" dirty="0" smtClean="0"/>
              <a:t> </a:t>
            </a:r>
            <a:r>
              <a:rPr lang="en-US" dirty="0" err="1" smtClean="0"/>
              <a:t>động</a:t>
            </a:r>
            <a:r>
              <a:rPr lang="en-US" dirty="0" smtClean="0"/>
              <a:t> “</a:t>
            </a:r>
            <a:r>
              <a:rPr lang="en-US" dirty="0" err="1" smtClean="0"/>
              <a:t>LayRa</a:t>
            </a:r>
            <a:r>
              <a:rPr lang="en-US" dirty="0" smtClean="0"/>
              <a:t>” </a:t>
            </a:r>
            <a:r>
              <a:rPr lang="en-US" dirty="0" err="1" smtClean="0"/>
              <a:t>của</a:t>
            </a:r>
            <a:r>
              <a:rPr lang="en-US" dirty="0" smtClean="0"/>
              <a:t> </a:t>
            </a:r>
            <a:r>
              <a:rPr lang="en-US" dirty="0" err="1" smtClean="0"/>
              <a:t>loại</a:t>
            </a:r>
            <a:r>
              <a:rPr lang="en-US" dirty="0" smtClean="0"/>
              <a:t> </a:t>
            </a:r>
            <a:r>
              <a:rPr lang="en-US" dirty="0" err="1" smtClean="0"/>
              <a:t>ấn</a:t>
            </a:r>
            <a:r>
              <a:rPr lang="en-US" dirty="0" smtClean="0"/>
              <a:t> </a:t>
            </a:r>
            <a:r>
              <a:rPr lang="en-US" dirty="0" err="1" smtClean="0"/>
              <a:t>phẩm</a:t>
            </a:r>
            <a:r>
              <a:rPr lang="en-US" dirty="0" smtClean="0"/>
              <a:t> </a:t>
            </a:r>
            <a:r>
              <a:rPr lang="en-US" dirty="0" err="1" smtClean="0"/>
              <a:t>đó</a:t>
            </a:r>
            <a:r>
              <a:rPr lang="en-US" dirty="0" smtClean="0"/>
              <a:t> ?</a:t>
            </a:r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  <a:p>
            <a:pPr>
              <a:lnSpc>
                <a:spcPct val="150000"/>
              </a:lnSpc>
              <a:defRPr/>
            </a:pPr>
            <a:endParaRPr lang="en-US" dirty="0"/>
          </a:p>
          <a:p>
            <a:pPr>
              <a:lnSpc>
                <a:spcPct val="150000"/>
              </a:lnSpc>
              <a:defRPr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13105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Khái</a:t>
            </a:r>
            <a:r>
              <a:rPr lang="en-US" dirty="0" smtClean="0"/>
              <a:t> </a:t>
            </a:r>
            <a:r>
              <a:rPr lang="en-US" dirty="0" err="1" smtClean="0"/>
              <a:t>niệm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628650" y="1524000"/>
            <a:ext cx="7886700" cy="4724400"/>
          </a:xfrm>
        </p:spPr>
        <p:txBody>
          <a:bodyPr>
            <a:noAutofit/>
          </a:bodyPr>
          <a:lstStyle/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b="0" dirty="0" err="1" smtClean="0"/>
              <a:t>Tính</a:t>
            </a:r>
            <a:r>
              <a:rPr lang="en-US" b="0" dirty="0" smtClean="0"/>
              <a:t> </a:t>
            </a:r>
            <a:r>
              <a:rPr lang="en-US" b="0" dirty="0" err="1" smtClean="0"/>
              <a:t>đa</a:t>
            </a:r>
            <a:r>
              <a:rPr lang="en-US" b="0" dirty="0" smtClean="0"/>
              <a:t> </a:t>
            </a:r>
            <a:r>
              <a:rPr lang="en-US" b="0" dirty="0" err="1" smtClean="0"/>
              <a:t>hình</a:t>
            </a:r>
            <a:r>
              <a:rPr lang="vi-VN" b="0" dirty="0" smtClean="0"/>
              <a:t> </a:t>
            </a:r>
            <a:r>
              <a:rPr lang="vi-VN" b="0" dirty="0"/>
              <a:t>là khả năng để cho một thông điệp có thể </a:t>
            </a:r>
            <a:r>
              <a:rPr lang="vi-VN" b="0" dirty="0" smtClean="0"/>
              <a:t>th</a:t>
            </a:r>
            <a:r>
              <a:rPr lang="en-US" dirty="0" err="1" smtClean="0"/>
              <a:t>ực</a:t>
            </a:r>
            <a:r>
              <a:rPr lang="en-US" dirty="0" smtClean="0"/>
              <a:t> </a:t>
            </a:r>
            <a:r>
              <a:rPr lang="en-US" dirty="0" err="1" smtClean="0"/>
              <a:t>hiện</a:t>
            </a:r>
            <a:r>
              <a:rPr lang="en-US" dirty="0" smtClean="0"/>
              <a:t> </a:t>
            </a:r>
            <a:r>
              <a:rPr lang="en-US" dirty="0" err="1" smtClean="0"/>
              <a:t>bằng</a:t>
            </a:r>
            <a:r>
              <a:rPr lang="en-US" dirty="0" smtClean="0"/>
              <a:t> </a:t>
            </a:r>
            <a:r>
              <a:rPr lang="en-US" dirty="0" err="1" smtClean="0"/>
              <a:t>nhiều</a:t>
            </a:r>
            <a:r>
              <a:rPr lang="en-US" dirty="0" smtClean="0"/>
              <a:t> </a:t>
            </a:r>
            <a:r>
              <a:rPr lang="en-US" dirty="0" err="1" smtClean="0"/>
              <a:t>cách</a:t>
            </a:r>
            <a:r>
              <a:rPr lang="en-US" dirty="0" smtClean="0"/>
              <a:t> </a:t>
            </a:r>
            <a:r>
              <a:rPr lang="en-US" dirty="0" err="1" smtClean="0"/>
              <a:t>khác</a:t>
            </a:r>
            <a:r>
              <a:rPr lang="en-US" dirty="0" smtClean="0"/>
              <a:t> </a:t>
            </a:r>
            <a:r>
              <a:rPr lang="en-US" dirty="0" err="1" smtClean="0"/>
              <a:t>nhau</a:t>
            </a:r>
            <a:r>
              <a:rPr lang="en-US" dirty="0" smtClean="0"/>
              <a:t> </a:t>
            </a:r>
            <a:r>
              <a:rPr lang="en-US" dirty="0" err="1" smtClean="0"/>
              <a:t>tùy</a:t>
            </a:r>
            <a:r>
              <a:rPr lang="en-US" dirty="0" smtClean="0"/>
              <a:t> </a:t>
            </a:r>
            <a:r>
              <a:rPr lang="en-US" dirty="0" err="1" smtClean="0"/>
              <a:t>thuộc</a:t>
            </a:r>
            <a:r>
              <a:rPr lang="en-US" dirty="0" smtClean="0"/>
              <a:t> </a:t>
            </a:r>
            <a:r>
              <a:rPr lang="en-US" dirty="0" err="1" smtClean="0"/>
              <a:t>vào</a:t>
            </a:r>
            <a:r>
              <a:rPr lang="en-US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b="0" dirty="0" err="1" smtClean="0"/>
              <a:t>cụ</a:t>
            </a:r>
            <a:r>
              <a:rPr lang="en-US" b="0" dirty="0" smtClean="0"/>
              <a:t> </a:t>
            </a:r>
            <a:r>
              <a:rPr lang="en-US" b="0" dirty="0" err="1" smtClean="0"/>
              <a:t>thể</a:t>
            </a:r>
            <a:r>
              <a:rPr lang="en-US" b="0" dirty="0" smtClean="0"/>
              <a:t> </a:t>
            </a:r>
            <a:r>
              <a:rPr lang="vi-VN" b="0" dirty="0" smtClean="0"/>
              <a:t>nhận </a:t>
            </a:r>
            <a:r>
              <a:rPr lang="vi-VN" b="0" dirty="0"/>
              <a:t>thông điệp. </a:t>
            </a:r>
            <a:endParaRPr lang="en-US" b="0" dirty="0" smtClean="0"/>
          </a:p>
          <a:p>
            <a:pPr algn="just"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vi-VN" b="0" dirty="0" smtClean="0"/>
              <a:t>Khi </a:t>
            </a:r>
            <a:r>
              <a:rPr lang="vi-VN" b="0" dirty="0"/>
              <a:t>một lớp dẫn xuất được tạo ra, nó có thể thay đổi cách thực hiện các phương thức nào </a:t>
            </a:r>
            <a:r>
              <a:rPr lang="vi-VN" b="0" dirty="0" smtClean="0"/>
              <a:t>đ</a:t>
            </a:r>
            <a:r>
              <a:rPr lang="en-US" b="0" dirty="0"/>
              <a:t>ó</a:t>
            </a:r>
            <a:r>
              <a:rPr lang="vi-VN" b="0" dirty="0" smtClean="0"/>
              <a:t> </a:t>
            </a:r>
            <a:r>
              <a:rPr lang="vi-VN" b="0" dirty="0"/>
              <a:t>mà nó thừa hưởng từ lớp cơ </a:t>
            </a:r>
            <a:r>
              <a:rPr lang="vi-VN" b="0" dirty="0" smtClean="0"/>
              <a:t>sở. </a:t>
            </a:r>
            <a:endParaRPr lang="en-US" b="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537ABFB4-4EED-47BC-A828-77D9929E2A28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4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096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  <a:r>
              <a:rPr lang="en-US" dirty="0" err="1" smtClean="0"/>
              <a:t>hóa</a:t>
            </a:r>
            <a:endParaRPr lang="en-US" dirty="0" smtClean="0">
              <a:solidFill>
                <a:schemeClr val="accent1"/>
              </a:solidFill>
            </a:endParaRPr>
          </a:p>
        </p:txBody>
      </p:sp>
      <p:sp>
        <p:nvSpPr>
          <p:cNvPr id="25" name="Content Placeholder 2"/>
          <p:cNvSpPr>
            <a:spLocks noGrp="1"/>
          </p:cNvSpPr>
          <p:nvPr>
            <p:ph idx="1"/>
          </p:nvPr>
        </p:nvSpPr>
        <p:spPr>
          <a:xfrm>
            <a:off x="628650" y="1600200"/>
            <a:ext cx="8058150" cy="4648200"/>
          </a:xfrm>
        </p:spPr>
        <p:txBody>
          <a:bodyPr>
            <a:noAutofit/>
          </a:bodyPr>
          <a:lstStyle/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b="0" dirty="0" err="1" smtClean="0"/>
              <a:t>Trừu</a:t>
            </a:r>
            <a:r>
              <a:rPr lang="en-US" b="0" dirty="0" smtClean="0"/>
              <a:t> </a:t>
            </a:r>
            <a:r>
              <a:rPr lang="en-US" b="0" dirty="0" err="1" smtClean="0"/>
              <a:t>tượng</a:t>
            </a:r>
            <a:r>
              <a:rPr lang="en-US" b="0" dirty="0" smtClean="0"/>
              <a:t> </a:t>
            </a:r>
            <a:r>
              <a:rPr lang="en-US" b="0" dirty="0" err="1" smtClean="0"/>
              <a:t>hóa</a:t>
            </a:r>
            <a:r>
              <a:rPr lang="en-US" b="0" dirty="0" smtClean="0"/>
              <a:t> </a:t>
            </a:r>
            <a:r>
              <a:rPr lang="en-US" b="0" dirty="0" err="1" smtClean="0"/>
              <a:t>là</a:t>
            </a:r>
            <a:r>
              <a:rPr lang="en-US" b="0" dirty="0" smtClean="0"/>
              <a:t> </a:t>
            </a:r>
            <a:r>
              <a:rPr lang="en-US" b="0" dirty="0" err="1" smtClean="0"/>
              <a:t>khả</a:t>
            </a:r>
            <a:r>
              <a:rPr lang="en-US" b="0" dirty="0" smtClean="0"/>
              <a:t> </a:t>
            </a:r>
            <a:r>
              <a:rPr lang="en-US" b="0" dirty="0" err="1" smtClean="0"/>
              <a:t>năng</a:t>
            </a:r>
            <a:r>
              <a:rPr lang="en-US" b="0" dirty="0" smtClean="0"/>
              <a:t> </a:t>
            </a:r>
            <a:r>
              <a:rPr lang="en-US" b="0" dirty="0" err="1" smtClean="0"/>
              <a:t>mô</a:t>
            </a:r>
            <a:r>
              <a:rPr lang="en-US" b="0" dirty="0" smtClean="0"/>
              <a:t> </a:t>
            </a:r>
            <a:r>
              <a:rPr lang="en-US" b="0" dirty="0" err="1" smtClean="0"/>
              <a:t>tả</a:t>
            </a:r>
            <a:r>
              <a:rPr lang="en-US" b="0" dirty="0" smtClean="0"/>
              <a:t> </a:t>
            </a:r>
            <a:r>
              <a:rPr lang="en-US" b="0" dirty="0" err="1" smtClean="0"/>
              <a:t>khái</a:t>
            </a:r>
            <a:r>
              <a:rPr lang="en-US" b="0" dirty="0" smtClean="0"/>
              <a:t> </a:t>
            </a:r>
            <a:r>
              <a:rPr lang="en-US" b="0" dirty="0" err="1" smtClean="0"/>
              <a:t>quát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thao</a:t>
            </a:r>
            <a:r>
              <a:rPr lang="en-US" b="0" dirty="0" smtClean="0"/>
              <a:t> </a:t>
            </a:r>
            <a:r>
              <a:rPr lang="en-US" b="0" dirty="0" err="1" smtClean="0"/>
              <a:t>tác</a:t>
            </a:r>
            <a:r>
              <a:rPr lang="en-US" b="0" dirty="0" smtClean="0"/>
              <a:t> </a:t>
            </a:r>
            <a:r>
              <a:rPr lang="en-US" b="0" dirty="0" err="1" smtClean="0"/>
              <a:t>chung</a:t>
            </a:r>
            <a:r>
              <a:rPr lang="en-US" b="0" dirty="0" smtClean="0"/>
              <a:t> </a:t>
            </a:r>
            <a:r>
              <a:rPr lang="en-US" b="0" dirty="0" err="1" smtClean="0"/>
              <a:t>của</a:t>
            </a:r>
            <a:r>
              <a:rPr lang="en-US" b="0" dirty="0" smtClean="0"/>
              <a:t> </a:t>
            </a:r>
            <a:r>
              <a:rPr lang="en-US" b="0" dirty="0" err="1" smtClean="0"/>
              <a:t>các</a:t>
            </a:r>
            <a:r>
              <a:rPr lang="en-US" b="0" dirty="0" smtClean="0"/>
              <a:t> </a:t>
            </a:r>
            <a:r>
              <a:rPr lang="en-US" b="0" dirty="0" err="1" smtClean="0"/>
              <a:t>lớp</a:t>
            </a:r>
            <a:r>
              <a:rPr lang="en-US" b="0" dirty="0" smtClean="0"/>
              <a:t> </a:t>
            </a:r>
            <a:r>
              <a:rPr lang="en-US" dirty="0" err="1" smtClean="0"/>
              <a:t>đối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.</a:t>
            </a:r>
            <a:endParaRPr lang="en-US" b="0" dirty="0" smtClean="0"/>
          </a:p>
          <a:p>
            <a:pPr eaLnBrk="1" fontAlgn="auto" hangingPunct="1">
              <a:lnSpc>
                <a:spcPct val="150000"/>
              </a:lnSpc>
              <a:spcAft>
                <a:spcPts val="0"/>
              </a:spcAft>
              <a:defRPr/>
            </a:pPr>
            <a:r>
              <a:rPr lang="en-US" dirty="0" err="1" smtClean="0"/>
              <a:t>Đặc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này</a:t>
            </a:r>
            <a:r>
              <a:rPr lang="en-US" dirty="0" smtClean="0"/>
              <a:t> </a:t>
            </a:r>
            <a:r>
              <a:rPr lang="en-US" dirty="0" err="1" smtClean="0"/>
              <a:t>giúp</a:t>
            </a:r>
            <a:r>
              <a:rPr lang="en-US" dirty="0" smtClean="0"/>
              <a:t> </a:t>
            </a:r>
            <a:r>
              <a:rPr lang="en-US" dirty="0" err="1" smtClean="0"/>
              <a:t>cho</a:t>
            </a:r>
            <a:r>
              <a:rPr lang="en-US" dirty="0" smtClean="0"/>
              <a:t> </a:t>
            </a:r>
            <a:r>
              <a:rPr lang="en-US" dirty="0" err="1" smtClean="0"/>
              <a:t>việc</a:t>
            </a:r>
            <a:r>
              <a:rPr lang="en-US" dirty="0" smtClean="0"/>
              <a:t> </a:t>
            </a:r>
            <a:r>
              <a:rPr lang="en-US" dirty="0" err="1" smtClean="0"/>
              <a:t>thiết</a:t>
            </a:r>
            <a:r>
              <a:rPr lang="en-US" dirty="0" smtClean="0"/>
              <a:t> </a:t>
            </a:r>
            <a:r>
              <a:rPr lang="en-US" dirty="0" err="1" smtClean="0"/>
              <a:t>kế</a:t>
            </a:r>
            <a:r>
              <a:rPr lang="en-US" dirty="0" smtClean="0"/>
              <a:t> </a:t>
            </a:r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mang</a:t>
            </a:r>
            <a:r>
              <a:rPr lang="en-US" dirty="0" smtClean="0"/>
              <a:t> </a:t>
            </a:r>
            <a:r>
              <a:rPr lang="en-US" dirty="0" err="1" smtClean="0"/>
              <a:t>tính</a:t>
            </a:r>
            <a:r>
              <a:rPr lang="en-US" dirty="0" smtClean="0"/>
              <a:t> </a:t>
            </a:r>
            <a:r>
              <a:rPr lang="en-US" dirty="0" err="1" smtClean="0"/>
              <a:t>đa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endParaRPr lang="vi-VN" b="0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0215E6B-0415-43BD-9F67-3175D626F618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5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7846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C267D90E-CF33-4CDD-A513-C3BBEE5296CD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6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9220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762000"/>
          </a:xfrm>
        </p:spPr>
        <p:txBody>
          <a:bodyPr/>
          <a:lstStyle/>
          <a:p>
            <a:r>
              <a:rPr lang="en-US" smtClean="0"/>
              <a:t>Nhận xét đoạn code sau</a:t>
            </a:r>
          </a:p>
        </p:txBody>
      </p:sp>
      <p:sp>
        <p:nvSpPr>
          <p:cNvPr id="9221" name="Rectangle 3"/>
          <p:cNvSpPr>
            <a:spLocks noChangeArrowheads="1"/>
          </p:cNvSpPr>
          <p:nvPr/>
        </p:nvSpPr>
        <p:spPr bwMode="auto">
          <a:xfrm>
            <a:off x="1320800" y="2057400"/>
            <a:ext cx="68326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static void Main()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AnPham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a = new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AnPham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TapChi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 t = new 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TapChi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t.LayRa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a = t;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400" b="1" dirty="0" err="1">
                <a:latin typeface="Courier New" panose="02070309020205020404" pitchFamily="49" charset="0"/>
                <a:cs typeface="Courier New" panose="02070309020205020404" pitchFamily="49" charset="0"/>
              </a:rPr>
              <a:t>a.LayRa</a:t>
            </a:r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();</a:t>
            </a:r>
          </a:p>
          <a:p>
            <a:pPr eaLnBrk="1" hangingPunct="1"/>
            <a:r>
              <a:rPr lang="en-US" sz="2400" b="1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708510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Ví dụ2</a:t>
            </a:r>
            <a:endParaRPr lang="en-US" smtClean="0">
              <a:solidFill>
                <a:schemeClr val="accent1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EDEC53F8-3EBE-4DA7-A392-421B3D70D036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7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10244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762000"/>
          </a:xfrm>
        </p:spPr>
        <p:txBody>
          <a:bodyPr/>
          <a:lstStyle/>
          <a:p>
            <a:r>
              <a:rPr lang="en-US" smtClean="0"/>
              <a:t>Nhận xét đoạn code sau</a:t>
            </a:r>
          </a:p>
        </p:txBody>
      </p:sp>
      <p:sp>
        <p:nvSpPr>
          <p:cNvPr id="10245" name="Rectangle 3"/>
          <p:cNvSpPr>
            <a:spLocks noChangeArrowheads="1"/>
          </p:cNvSpPr>
          <p:nvPr/>
        </p:nvSpPr>
        <p:spPr bwMode="auto">
          <a:xfrm>
            <a:off x="1066800" y="1752600"/>
            <a:ext cx="7366000" cy="4708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static void Main()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AnPham[] ds = new AnPham[100];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for(int i=0;i&lt;100;i++)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if(Nhập tạp chí ?)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	ds[i] = new TapChi();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else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{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	 ds[i] = new Sach();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	}</a:t>
            </a:r>
          </a:p>
          <a:p>
            <a:pPr eaLnBrk="1" hangingPunct="1"/>
            <a:r>
              <a:rPr lang="en-US" sz="2000" b="1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621830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Lớp trừu tượng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524000"/>
            <a:ext cx="8058150" cy="1755774"/>
          </a:xfrm>
        </p:spPr>
        <p:txBody>
          <a:bodyPr/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vi-VN" sz="2400" b="0" dirty="0" smtClean="0"/>
              <a:t>Phương thức trừu tượng là phương thức chỉ có tên thôi và nó phải được cài đặt lại ở</a:t>
            </a:r>
            <a:r>
              <a:rPr lang="en-US" sz="2400" b="0" dirty="0" smtClean="0"/>
              <a:t> </a:t>
            </a:r>
            <a:r>
              <a:rPr lang="vi-VN" sz="2400" b="0" dirty="0" smtClean="0"/>
              <a:t>tất các các lớp kế thừa. Lớp trừu tượng chỉ thiết lập một cơ sở cho các lớp kế thừa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mà</a:t>
            </a:r>
            <a:r>
              <a:rPr lang="en-US" sz="2400" b="0" dirty="0" smtClean="0"/>
              <a:t> </a:t>
            </a:r>
            <a:r>
              <a:rPr lang="en-US" sz="2400" b="0" dirty="0" err="1" smtClean="0"/>
              <a:t>nó</a:t>
            </a:r>
            <a:r>
              <a:rPr lang="en-US" sz="2400" b="0" dirty="0" smtClean="0"/>
              <a:t> </a:t>
            </a:r>
            <a:r>
              <a:rPr lang="en-US" sz="2400" dirty="0" err="1" smtClean="0"/>
              <a:t>không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có</a:t>
            </a:r>
            <a:r>
              <a:rPr lang="en-US" sz="2400" dirty="0" smtClean="0"/>
              <a:t> </a:t>
            </a:r>
            <a:r>
              <a:rPr lang="en-US" sz="2400" dirty="0" err="1" smtClean="0"/>
              <a:t>bất</a:t>
            </a:r>
            <a:r>
              <a:rPr lang="en-US" sz="2400" dirty="0" smtClean="0"/>
              <a:t> </a:t>
            </a:r>
            <a:r>
              <a:rPr lang="en-US" sz="2400" dirty="0" err="1" smtClean="0"/>
              <a:t>kỳ</a:t>
            </a:r>
            <a:r>
              <a:rPr lang="en-US" sz="2400" dirty="0" smtClean="0"/>
              <a:t> </a:t>
            </a:r>
            <a:r>
              <a:rPr lang="en-US" sz="2400" dirty="0" err="1" smtClean="0"/>
              <a:t>một</a:t>
            </a:r>
            <a:r>
              <a:rPr lang="en-US" sz="2400" dirty="0" smtClean="0"/>
              <a:t> </a:t>
            </a:r>
            <a:r>
              <a:rPr lang="en-US" sz="2400" dirty="0" err="1" smtClean="0"/>
              <a:t>thể</a:t>
            </a:r>
            <a:r>
              <a:rPr lang="en-US" sz="2400" dirty="0" smtClean="0"/>
              <a:t> </a:t>
            </a:r>
            <a:r>
              <a:rPr lang="en-US" sz="2400" dirty="0" err="1" smtClean="0"/>
              <a:t>hiện</a:t>
            </a:r>
            <a:r>
              <a:rPr lang="en-US" sz="2400" dirty="0" smtClean="0"/>
              <a:t> </a:t>
            </a:r>
            <a:r>
              <a:rPr lang="en-US" sz="2400" dirty="0" err="1" smtClean="0"/>
              <a:t>nào</a:t>
            </a:r>
            <a:r>
              <a:rPr lang="en-US" sz="2400" dirty="0" smtClean="0"/>
              <a:t> </a:t>
            </a:r>
            <a:r>
              <a:rPr lang="en-US" sz="2400" dirty="0" err="1" smtClean="0"/>
              <a:t>tồn</a:t>
            </a:r>
            <a:r>
              <a:rPr lang="en-US" sz="2400" dirty="0" smtClean="0"/>
              <a:t> </a:t>
            </a:r>
            <a:r>
              <a:rPr lang="en-US" sz="2400" dirty="0" err="1" smtClean="0"/>
              <a:t>tại</a:t>
            </a:r>
            <a:endParaRPr lang="en-US" sz="2400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88E166D-4D92-487B-AF3C-92EBE12C376A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8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 bwMode="auto">
          <a:xfrm>
            <a:off x="4800600" y="3279775"/>
            <a:ext cx="44958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class DANXUAT : COSO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{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private </a:t>
            </a:r>
            <a:r>
              <a:rPr lang="en-US" sz="2400" dirty="0" err="1">
                <a:latin typeface="+mn-lt"/>
              </a:rPr>
              <a:t>kiểu</a:t>
            </a:r>
            <a:r>
              <a:rPr lang="en-US" sz="2400" dirty="0">
                <a:latin typeface="+mn-lt"/>
              </a:rPr>
              <a:t> data3;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public override void Method1()</a:t>
            </a: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</a:t>
            </a:r>
            <a:r>
              <a:rPr lang="en-US" sz="2400" dirty="0" smtClean="0">
                <a:latin typeface="+mn-lt"/>
              </a:rPr>
              <a:t> {}</a:t>
            </a:r>
            <a:endParaRPr lang="en-US" sz="2400" dirty="0">
              <a:latin typeface="+mn-lt"/>
            </a:endParaRPr>
          </a:p>
          <a:p>
            <a:pPr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   public override void Method2()</a:t>
            </a: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 smtClean="0">
                <a:latin typeface="+mn-lt"/>
              </a:rPr>
              <a:t>   {}</a:t>
            </a:r>
            <a:endParaRPr lang="en-US" sz="2400" dirty="0">
              <a:latin typeface="+mn-lt"/>
            </a:endParaRPr>
          </a:p>
          <a:p>
            <a:pPr algn="just">
              <a:spcBef>
                <a:spcPct val="20000"/>
              </a:spcBef>
              <a:buClr>
                <a:schemeClr val="hlink"/>
              </a:buClr>
              <a:buSzPct val="70000"/>
              <a:defRPr/>
            </a:pPr>
            <a:r>
              <a:rPr lang="en-US" sz="2400" dirty="0">
                <a:latin typeface="+mn-lt"/>
              </a:rPr>
              <a:t>} </a:t>
            </a:r>
          </a:p>
          <a:p>
            <a:pPr algn="just" eaLnBrk="0" hangingPunct="0">
              <a:spcBef>
                <a:spcPts val="600"/>
              </a:spcBef>
              <a:buClr>
                <a:schemeClr val="accent1"/>
              </a:buClr>
              <a:buSzPct val="70000"/>
              <a:buFont typeface="Wingdings" pitchFamily="2" charset="2"/>
              <a:buNone/>
              <a:defRPr/>
            </a:pPr>
            <a:endParaRPr lang="en-US" sz="3600" dirty="0">
              <a:latin typeface="+mn-lt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40" y="3279775"/>
            <a:ext cx="487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abstract class COSO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{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protected </a:t>
            </a:r>
            <a:r>
              <a:rPr lang="en-US" sz="2400" dirty="0" err="1"/>
              <a:t>kiểu</a:t>
            </a:r>
            <a:r>
              <a:rPr lang="en-US" sz="2400" dirty="0"/>
              <a:t> data1;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protected </a:t>
            </a:r>
            <a:r>
              <a:rPr lang="en-US" sz="2400" dirty="0" err="1"/>
              <a:t>kiểu</a:t>
            </a:r>
            <a:r>
              <a:rPr lang="en-US" sz="2400" dirty="0"/>
              <a:t> data2;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public abstract void Method1();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   public abstract void Method2(); </a:t>
            </a:r>
          </a:p>
          <a:p>
            <a:pPr marL="0" indent="0" algn="just" eaLnBrk="1" hangingPunct="1">
              <a:buFont typeface="Wingdings" panose="05000000000000000000" pitchFamily="2" charset="2"/>
              <a:buNone/>
              <a:defRPr/>
            </a:pPr>
            <a:r>
              <a:rPr lang="en-US" sz="2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78563758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Lớp</a:t>
            </a:r>
            <a:r>
              <a:rPr lang="en-US" dirty="0" smtClean="0"/>
              <a:t> </a:t>
            </a:r>
            <a:r>
              <a:rPr lang="en-US" dirty="0" err="1" smtClean="0"/>
              <a:t>trừu</a:t>
            </a:r>
            <a:r>
              <a:rPr lang="en-US" dirty="0" smtClean="0"/>
              <a:t> </a:t>
            </a:r>
            <a:r>
              <a:rPr lang="en-US" dirty="0" err="1" smtClean="0"/>
              <a:t>tượng</a:t>
            </a:r>
            <a:r>
              <a:rPr lang="en-US" dirty="0" smtClean="0"/>
              <a:t>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28600" y="1295400"/>
            <a:ext cx="8610600" cy="5334000"/>
          </a:xfrm>
        </p:spPr>
        <p:txBody>
          <a:bodyPr>
            <a:no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abstract class Window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protected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 left;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public Window(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left)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>
                <a:latin typeface="+mj-lt"/>
              </a:rPr>
              <a:t>{</a:t>
            </a: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this.top</a:t>
            </a:r>
            <a:r>
              <a:rPr lang="en-US" sz="1800" dirty="0">
                <a:latin typeface="+mj-lt"/>
              </a:rPr>
              <a:t> = top;	</a:t>
            </a:r>
            <a:r>
              <a:rPr lang="en-US" sz="1800" dirty="0" err="1">
                <a:latin typeface="+mj-lt"/>
              </a:rPr>
              <a:t>this.left</a:t>
            </a:r>
            <a:r>
              <a:rPr lang="en-US" sz="1800" dirty="0">
                <a:latin typeface="+mj-lt"/>
              </a:rPr>
              <a:t> = left</a:t>
            </a:r>
            <a:r>
              <a:rPr lang="en-US" sz="1800" dirty="0" smtClean="0">
                <a:latin typeface="+mj-lt"/>
              </a:rPr>
              <a:t>; }</a:t>
            </a:r>
            <a:endParaRPr lang="en-US" sz="1800" dirty="0">
              <a:latin typeface="+mj-lt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 abstract public void </a:t>
            </a:r>
            <a:r>
              <a:rPr lang="en-US" sz="1800" dirty="0" err="1">
                <a:latin typeface="+mj-lt"/>
              </a:rPr>
              <a:t>DrawWindow</a:t>
            </a:r>
            <a:r>
              <a:rPr lang="en-US" sz="1800" dirty="0">
                <a:latin typeface="+mj-lt"/>
              </a:rPr>
              <a:t>( );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class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 : Window</a:t>
            </a:r>
          </a:p>
          <a:p>
            <a:pPr marL="273050" lvl="1" indent="-274320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273050" lvl="1" indent="-274320" eaLnBrk="1" fontAlgn="auto" hangingPunct="1">
              <a:spcBef>
                <a:spcPts val="600"/>
              </a:spcBef>
              <a:spcAft>
                <a:spcPts val="0"/>
              </a:spcAft>
              <a:buSzPct val="70000"/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	  private string 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; </a:t>
            </a:r>
          </a:p>
          <a:p>
            <a:pPr marL="274320" indent="-274320" eaLnBrk="1" fontAlgn="auto" hangingPunct="1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en-US" sz="1800" dirty="0">
                <a:latin typeface="+mj-lt"/>
              </a:rPr>
              <a:t>	  public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(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top, </a:t>
            </a:r>
            <a:r>
              <a:rPr lang="en-US" sz="1800" dirty="0" err="1">
                <a:latin typeface="+mj-lt"/>
              </a:rPr>
              <a:t>int</a:t>
            </a:r>
            <a:r>
              <a:rPr lang="en-US" sz="1800" dirty="0">
                <a:latin typeface="+mj-lt"/>
              </a:rPr>
              <a:t> left, string contents) : base(top, left) 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 smtClean="0">
                <a:latin typeface="+mj-lt"/>
              </a:rPr>
              <a:t>{</a:t>
            </a: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 = contents</a:t>
            </a:r>
            <a:r>
              <a:rPr lang="en-US" sz="1800" dirty="0" smtClean="0">
                <a:latin typeface="+mj-lt"/>
              </a:rPr>
              <a:t>; }</a:t>
            </a:r>
            <a:endParaRPr lang="en-US" sz="1800" dirty="0">
              <a:latin typeface="+mj-lt"/>
            </a:endParaRP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public override void </a:t>
            </a:r>
            <a:r>
              <a:rPr lang="en-US" sz="1800" dirty="0" err="1">
                <a:latin typeface="+mj-lt"/>
              </a:rPr>
              <a:t>DrawWindow</a:t>
            </a:r>
            <a:r>
              <a:rPr lang="en-US" sz="1800" dirty="0">
                <a:latin typeface="+mj-lt"/>
              </a:rPr>
              <a:t>( )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{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	</a:t>
            </a:r>
            <a:r>
              <a:rPr lang="en-US" sz="1800" dirty="0" err="1">
                <a:latin typeface="+mj-lt"/>
              </a:rPr>
              <a:t>Console.WriteLine</a:t>
            </a:r>
            <a:r>
              <a:rPr lang="en-US" sz="1800" dirty="0">
                <a:latin typeface="+mj-lt"/>
              </a:rPr>
              <a:t>("Writing string to the </a:t>
            </a:r>
            <a:r>
              <a:rPr lang="en-US" sz="1800" dirty="0" err="1">
                <a:latin typeface="+mj-lt"/>
              </a:rPr>
              <a:t>listbox</a:t>
            </a:r>
            <a:r>
              <a:rPr lang="en-US" sz="1800" dirty="0">
                <a:latin typeface="+mj-lt"/>
              </a:rPr>
              <a:t>: {0}", </a:t>
            </a:r>
            <a:r>
              <a:rPr lang="en-US" sz="1800" dirty="0" err="1">
                <a:latin typeface="+mj-lt"/>
              </a:rPr>
              <a:t>listBoxContents</a:t>
            </a:r>
            <a:r>
              <a:rPr lang="en-US" sz="1800" dirty="0">
                <a:latin typeface="+mj-lt"/>
              </a:rPr>
              <a:t>);</a:t>
            </a:r>
          </a:p>
          <a:p>
            <a:pPr marL="640080" lvl="1" indent="-27432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  <a:p>
            <a:pPr marL="0" lvl="1" indent="0" eaLnBrk="1" fontAlgn="auto" hangingPunct="1">
              <a:spcAft>
                <a:spcPts val="0"/>
              </a:spcAft>
              <a:buFont typeface="Wingdings 2" pitchFamily="18" charset="2"/>
              <a:buNone/>
              <a:defRPr/>
            </a:pPr>
            <a:r>
              <a:rPr lang="en-US" sz="1800" dirty="0">
                <a:latin typeface="+mj-lt"/>
              </a:rPr>
              <a:t>}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4294967295"/>
          </p:nvPr>
        </p:nvSpPr>
        <p:spPr>
          <a:xfrm>
            <a:off x="3429000" y="6556375"/>
            <a:ext cx="2133600" cy="244475"/>
          </a:xfrm>
          <a:prstGeom prst="rect">
            <a:avLst/>
          </a:prstGeom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B2E809CD-37EB-442A-A80D-8FFF9348F660}" type="slidenum">
              <a:rPr lang="en-US">
                <a:solidFill>
                  <a:schemeClr val="bg1"/>
                </a:solidFill>
                <a:latin typeface="Verdana" panose="020B0604030504040204" pitchFamily="34" charset="0"/>
              </a:rPr>
              <a:pPr eaLnBrk="1" hangingPunct="1"/>
              <a:t>9</a:t>
            </a:fld>
            <a:endParaRPr lang="en-US">
              <a:solidFill>
                <a:schemeClr val="bg1"/>
              </a:solidFill>
              <a:latin typeface="Verdan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90060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2236</TotalTime>
  <Words>342</Words>
  <Application>Microsoft Office PowerPoint</Application>
  <PresentationFormat>On-screen Show (4:3)</PresentationFormat>
  <Paragraphs>121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Office Theme</vt:lpstr>
      <vt:lpstr>Bài 5. Tính đa hình</vt:lpstr>
      <vt:lpstr>Nội dung</vt:lpstr>
      <vt:lpstr>Đặt vấn đề</vt:lpstr>
      <vt:lpstr>Khái niệm tính đa hình</vt:lpstr>
      <vt:lpstr>Trừu tượng hóa</vt:lpstr>
      <vt:lpstr>Ví dụ</vt:lpstr>
      <vt:lpstr>Ví dụ2</vt:lpstr>
      <vt:lpstr>Lớp trừu tượng</vt:lpstr>
      <vt:lpstr>Lớp trừu tượng </vt:lpstr>
      <vt:lpstr>Lớp trừu tượng</vt:lpstr>
      <vt:lpstr>Ví dụ</vt:lpstr>
      <vt:lpstr>FAQs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creator>Việt Khánh</dc:creator>
  <cp:lastModifiedBy>Khanh</cp:lastModifiedBy>
  <cp:revision>273</cp:revision>
  <dcterms:created xsi:type="dcterms:W3CDTF">2010-12-24T02:50:35Z</dcterms:created>
  <dcterms:modified xsi:type="dcterms:W3CDTF">2017-03-07T07:37:39Z</dcterms:modified>
</cp:coreProperties>
</file>